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</p:sldMasterIdLst>
  <p:notesMasterIdLst>
    <p:notesMasterId r:id="rId34"/>
  </p:notesMasterIdLst>
  <p:handoutMasterIdLst>
    <p:handoutMasterId r:id="rId35"/>
  </p:handoutMasterIdLst>
  <p:sldIdLst>
    <p:sldId id="256" r:id="rId2"/>
    <p:sldId id="290" r:id="rId3"/>
    <p:sldId id="257" r:id="rId4"/>
    <p:sldId id="266" r:id="rId5"/>
    <p:sldId id="287" r:id="rId6"/>
    <p:sldId id="289" r:id="rId7"/>
    <p:sldId id="280" r:id="rId8"/>
    <p:sldId id="291" r:id="rId9"/>
    <p:sldId id="282" r:id="rId10"/>
    <p:sldId id="259" r:id="rId11"/>
    <p:sldId id="269" r:id="rId12"/>
    <p:sldId id="267" r:id="rId13"/>
    <p:sldId id="271" r:id="rId14"/>
    <p:sldId id="272" r:id="rId15"/>
    <p:sldId id="273" r:id="rId16"/>
    <p:sldId id="260" r:id="rId17"/>
    <p:sldId id="274" r:id="rId18"/>
    <p:sldId id="275" r:id="rId19"/>
    <p:sldId id="276" r:id="rId20"/>
    <p:sldId id="277" r:id="rId21"/>
    <p:sldId id="278" r:id="rId22"/>
    <p:sldId id="292" r:id="rId23"/>
    <p:sldId id="293" r:id="rId24"/>
    <p:sldId id="295" r:id="rId25"/>
    <p:sldId id="294" r:id="rId26"/>
    <p:sldId id="263" r:id="rId27"/>
    <p:sldId id="284" r:id="rId28"/>
    <p:sldId id="285" r:id="rId29"/>
    <p:sldId id="286" r:id="rId30"/>
    <p:sldId id="296" r:id="rId31"/>
    <p:sldId id="297" r:id="rId32"/>
    <p:sldId id="288" r:id="rId33"/>
  </p:sldIdLst>
  <p:sldSz cx="9144000" cy="6858000" type="screen4x3"/>
  <p:notesSz cx="9296400" cy="7010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8909" autoAdjust="0"/>
  </p:normalViewPr>
  <p:slideViewPr>
    <p:cSldViewPr>
      <p:cViewPr>
        <p:scale>
          <a:sx n="92" d="100"/>
          <a:sy n="92" d="100"/>
        </p:scale>
        <p:origin x="-756" y="2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28440" cy="3505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65809" y="0"/>
            <a:ext cx="4028440" cy="3505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E97EC5CF-EA06-461F-A6AC-EBFC5CBC8754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658664"/>
            <a:ext cx="4028440" cy="3505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65809" y="6658664"/>
            <a:ext cx="4028440" cy="3505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1273FD48-7AFF-42FB-AFA1-1ED2FD0608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9181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28440" cy="3505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65809" y="0"/>
            <a:ext cx="4028440" cy="3505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593D7AC5-325E-439C-853D-FC66946A90BF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95600" y="525463"/>
            <a:ext cx="3505200" cy="2628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29640" y="3329940"/>
            <a:ext cx="7437120" cy="31546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658664"/>
            <a:ext cx="4028440" cy="3505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65809" y="6658664"/>
            <a:ext cx="4028440" cy="3505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B0EF8E43-D37F-4846-99B6-828F4B6B12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939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F8E43-D37F-4846-99B6-828F4B6B120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0120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F8E43-D37F-4846-99B6-828F4B6B1203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4543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F8E43-D37F-4846-99B6-828F4B6B1203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454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FB678704-A1FD-4F83-BBFE-BFC6203D06CE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9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F215EE3-9B84-4F6C-AB24-68FDA9C57919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45E6-80C4-4DF2-A060-67052E92DB3E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ADD11-7D48-4EDB-AEBE-95A97FE06F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1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1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3"/>
            <a:ext cx="2209800" cy="365125"/>
          </a:xfrm>
        </p:spPr>
        <p:txBody>
          <a:bodyPr/>
          <a:lstStyle/>
          <a:p>
            <a:fld id="{D7F945E6-80C4-4DF2-A060-67052E92DB3E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3" y="6248208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D9BADD11-7D48-4EDB-AEBE-95A97FE06FEF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1524000" y="4648200"/>
            <a:ext cx="7543800" cy="685800"/>
          </a:xfrm>
        </p:spPr>
        <p:txBody>
          <a:bodyPr>
            <a:noAutofit/>
          </a:bodyPr>
          <a:lstStyle>
            <a:lvl1pPr marL="0" indent="0" algn="ctr">
              <a:buNone/>
              <a:defRPr sz="4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1524000" y="0"/>
            <a:ext cx="7620000" cy="4495800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78704-A1FD-4F83-BBFE-BFC6203D06CE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F215EE3-9B84-4F6C-AB24-68FDA9C5791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2" y="2743201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45E6-80C4-4DF2-A060-67052E92DB3E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1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D9BADD11-7D48-4EDB-AEBE-95A97FE06FEF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B678704-A1FD-4F83-BBFE-BFC6203D06CE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6F215EE3-9B84-4F6C-AB24-68FDA9C5791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1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B678704-A1FD-4F83-BBFE-BFC6203D06CE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D9BADD11-7D48-4EDB-AEBE-95A97FE06FEF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45E6-80C4-4DF2-A060-67052E92DB3E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9BADD11-7D48-4EDB-AEBE-95A97FE06F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45E6-80C4-4DF2-A060-67052E92DB3E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9BADD11-7D48-4EDB-AEBE-95A97FE06F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1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45E6-80C4-4DF2-A060-67052E92DB3E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9BADD11-7D48-4EDB-AEBE-95A97FE06FEF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907024"/>
            <a:ext cx="7315200" cy="493776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5020056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5111496"/>
            <a:ext cx="73152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822960" y="5102352"/>
            <a:ext cx="8321040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5096256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11" name="Rectangle 10"/>
          <p:cNvSpPr/>
          <p:nvPr/>
        </p:nvSpPr>
        <p:spPr bwMode="white">
          <a:xfrm>
            <a:off x="722376" y="8467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400800"/>
            <a:ext cx="2667000" cy="365125"/>
          </a:xfrm>
        </p:spPr>
        <p:txBody>
          <a:bodyPr rtlCol="0"/>
          <a:lstStyle/>
          <a:p>
            <a:fld id="{D7F945E6-80C4-4DF2-A060-67052E92DB3E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5115305"/>
            <a:ext cx="722376" cy="663579"/>
          </a:xfrm>
        </p:spPr>
        <p:txBody>
          <a:bodyPr rtlCol="0"/>
          <a:lstStyle>
            <a:lvl1pPr>
              <a:defRPr sz="2800"/>
            </a:lvl1pPr>
          </a:lstStyle>
          <a:p>
            <a:fld id="{D9BADD11-7D48-4EDB-AEBE-95A97FE06FEF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400800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22960" y="0"/>
            <a:ext cx="8321040" cy="5020056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D7F945E6-80C4-4DF2-A060-67052E92DB3E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2" y="6248207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3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9BADD11-7D48-4EDB-AEBE-95A97FE06FE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mshp.mines.edu/" TargetMode="Externa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5.jp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Colorado School of Mines Mine Rescue Program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Nicole Henderson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AutoShape 3" descr="Idaho Springs in 2006"/>
          <p:cNvSpPr>
            <a:spLocks noChangeAspect="1" noChangeArrowheads="1"/>
          </p:cNvSpPr>
          <p:nvPr/>
        </p:nvSpPr>
        <p:spPr bwMode="auto">
          <a:xfrm>
            <a:off x="155575" y="-1028700"/>
            <a:ext cx="28575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28601"/>
            <a:ext cx="2708275" cy="2373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600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tertitel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Training</a:t>
            </a:r>
            <a:endParaRPr lang="en-US" dirty="0"/>
          </a:p>
        </p:txBody>
      </p:sp>
      <p:pic>
        <p:nvPicPr>
          <p:cNvPr id="8" name="Bildplatzhalter 7"/>
          <p:cNvPicPr>
            <a:picLocks noGrp="1" noChangeAspect="1"/>
          </p:cNvPicPr>
          <p:nvPr>
            <p:ph type="pic" idx="1"/>
          </p:nvPr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55" b="19855"/>
          <a:stretch>
            <a:fillRect/>
          </a:stretch>
        </p:blipFill>
        <p:spPr/>
      </p:pic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44" r="2678" b="4689"/>
          <a:stretch/>
        </p:blipFill>
        <p:spPr>
          <a:xfrm>
            <a:off x="838200" y="-4676"/>
            <a:ext cx="8305800" cy="5022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103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Mine Rescue Field Problems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5148042" y="1714499"/>
            <a:ext cx="4038600" cy="4495801"/>
          </a:xfrm>
        </p:spPr>
        <p:txBody>
          <a:bodyPr>
            <a:normAutofit fontScale="92500"/>
          </a:bodyPr>
          <a:lstStyle/>
          <a:p>
            <a:r>
              <a:rPr lang="en-US" dirty="0"/>
              <a:t>Teams train 4 times </a:t>
            </a:r>
            <a:r>
              <a:rPr lang="en-US" dirty="0" smtClean="0"/>
              <a:t>per </a:t>
            </a:r>
            <a:r>
              <a:rPr lang="en-US" dirty="0"/>
              <a:t>month</a:t>
            </a:r>
          </a:p>
          <a:p>
            <a:r>
              <a:rPr lang="en-US" dirty="0" smtClean="0"/>
              <a:t>Mine ventilation</a:t>
            </a:r>
          </a:p>
          <a:p>
            <a:r>
              <a:rPr lang="en-US" dirty="0" smtClean="0"/>
              <a:t>Team communication</a:t>
            </a:r>
          </a:p>
          <a:p>
            <a:r>
              <a:rPr lang="en-US" dirty="0" smtClean="0"/>
              <a:t>Map work</a:t>
            </a:r>
          </a:p>
          <a:p>
            <a:r>
              <a:rPr lang="en-US" dirty="0" smtClean="0"/>
              <a:t>Excellent introduction for new mine rescuers</a:t>
            </a:r>
          </a:p>
          <a:p>
            <a:r>
              <a:rPr lang="en-US" dirty="0" smtClean="0"/>
              <a:t>Emphasize </a:t>
            </a:r>
            <a:r>
              <a:rPr lang="en-US" dirty="0"/>
              <a:t>mine rescue </a:t>
            </a:r>
            <a:r>
              <a:rPr lang="en-US" dirty="0" smtClean="0"/>
              <a:t>contest rules</a:t>
            </a:r>
            <a:endParaRPr lang="en-US" dirty="0"/>
          </a:p>
          <a:p>
            <a:endParaRPr lang="de-DE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7"/>
          <a:stretch/>
        </p:blipFill>
        <p:spPr>
          <a:xfrm>
            <a:off x="76200" y="1811867"/>
            <a:ext cx="5056113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074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Underground Exercises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Set up problems in the CSM Edgar mine</a:t>
            </a:r>
          </a:p>
          <a:p>
            <a:r>
              <a:rPr lang="en-US" dirty="0" smtClean="0"/>
              <a:t>Use realistic scenarios for underground mines</a:t>
            </a:r>
          </a:p>
          <a:p>
            <a:r>
              <a:rPr lang="en-US" dirty="0" smtClean="0"/>
              <a:t>Teams work in smoke</a:t>
            </a:r>
          </a:p>
          <a:p>
            <a:r>
              <a:rPr lang="en-US" dirty="0" smtClean="0"/>
              <a:t>Re-establish ventilation (airlocks, stoppings, regulators)</a:t>
            </a:r>
            <a:endParaRPr lang="en-US" dirty="0"/>
          </a:p>
          <a:p>
            <a:r>
              <a:rPr lang="en-US" dirty="0" smtClean="0"/>
              <a:t>Victim first aid, care and extraction</a:t>
            </a:r>
          </a:p>
          <a:p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52" b="6766"/>
          <a:stretch/>
        </p:blipFill>
        <p:spPr>
          <a:xfrm>
            <a:off x="5029200" y="1752600"/>
            <a:ext cx="3707494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25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Confined Space Training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"/>
          </p:nvPr>
        </p:nvSpPr>
        <p:spPr>
          <a:xfrm>
            <a:off x="16933" y="1714499"/>
            <a:ext cx="4495800" cy="4495801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Use Edgar Mine’s confined space maze</a:t>
            </a:r>
          </a:p>
          <a:p>
            <a:r>
              <a:rPr lang="en-US" dirty="0" smtClean="0"/>
              <a:t>Work in smoke with zero visibility</a:t>
            </a:r>
          </a:p>
          <a:p>
            <a:r>
              <a:rPr lang="en-US" dirty="0" smtClean="0"/>
              <a:t>Skills emphasized </a:t>
            </a:r>
          </a:p>
          <a:p>
            <a:pPr lvl="1"/>
            <a:r>
              <a:rPr lang="en-US" dirty="0" smtClean="0"/>
              <a:t>Team communication </a:t>
            </a:r>
          </a:p>
          <a:p>
            <a:pPr lvl="1"/>
            <a:r>
              <a:rPr lang="en-US" dirty="0" smtClean="0"/>
              <a:t>Movement in tight space</a:t>
            </a:r>
          </a:p>
          <a:p>
            <a:pPr lvl="1"/>
            <a:r>
              <a:rPr lang="en-US" dirty="0" smtClean="0"/>
              <a:t>Map work</a:t>
            </a:r>
          </a:p>
          <a:p>
            <a:pPr lvl="1"/>
            <a:r>
              <a:rPr lang="en-US" dirty="0" smtClean="0"/>
              <a:t>Complex rescue problems</a:t>
            </a:r>
            <a:endParaRPr lang="de-DE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59" r="11829"/>
          <a:stretch/>
        </p:blipFill>
        <p:spPr bwMode="auto">
          <a:xfrm>
            <a:off x="4623463" y="1905000"/>
            <a:ext cx="4545937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5814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Fire Fighting Training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4876800" y="1691113"/>
            <a:ext cx="3886200" cy="45720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Members attend Black Hawk FD fire school</a:t>
            </a:r>
          </a:p>
          <a:p>
            <a:r>
              <a:rPr lang="en-US" dirty="0" smtClean="0"/>
              <a:t>Hands-on, live fire training</a:t>
            </a:r>
          </a:p>
          <a:p>
            <a:r>
              <a:rPr lang="en-US" dirty="0" smtClean="0"/>
              <a:t>Fire fighting strategies</a:t>
            </a:r>
          </a:p>
          <a:p>
            <a:r>
              <a:rPr lang="en-US" dirty="0" smtClean="0"/>
              <a:t>Safe environment to practice hazardous work</a:t>
            </a:r>
            <a:endParaRPr lang="de-DE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60" b="17022"/>
          <a:stretch/>
        </p:blipFill>
        <p:spPr>
          <a:xfrm>
            <a:off x="76200" y="1669660"/>
            <a:ext cx="4495800" cy="4694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92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Rope Rescue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Safety of rope work and fall protection</a:t>
            </a:r>
          </a:p>
          <a:p>
            <a:r>
              <a:rPr lang="en-US" dirty="0"/>
              <a:t>S</a:t>
            </a:r>
            <a:r>
              <a:rPr lang="en-US" dirty="0" smtClean="0"/>
              <a:t>tudents work with </a:t>
            </a:r>
          </a:p>
          <a:p>
            <a:pPr lvl="1"/>
            <a:r>
              <a:rPr lang="en-US" dirty="0" smtClean="0"/>
              <a:t>harnesses, </a:t>
            </a:r>
          </a:p>
          <a:p>
            <a:pPr lvl="1"/>
            <a:r>
              <a:rPr lang="en-US" dirty="0" smtClean="0"/>
              <a:t>knots, </a:t>
            </a:r>
          </a:p>
          <a:p>
            <a:pPr lvl="1"/>
            <a:r>
              <a:rPr lang="en-US" dirty="0" smtClean="0"/>
              <a:t>rappelling, </a:t>
            </a:r>
          </a:p>
          <a:p>
            <a:pPr lvl="1"/>
            <a:r>
              <a:rPr lang="en-US" dirty="0" smtClean="0"/>
              <a:t>mechanical advantage, </a:t>
            </a:r>
          </a:p>
          <a:p>
            <a:pPr lvl="1"/>
            <a:r>
              <a:rPr lang="en-US" dirty="0" smtClean="0"/>
              <a:t>hoists and winches</a:t>
            </a:r>
          </a:p>
          <a:p>
            <a:pPr lvl="1"/>
            <a:r>
              <a:rPr lang="en-US" dirty="0" smtClean="0"/>
              <a:t>belaying</a:t>
            </a:r>
          </a:p>
          <a:p>
            <a:pPr lvl="1"/>
            <a:r>
              <a:rPr lang="en-US" dirty="0" smtClean="0"/>
              <a:t>communications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22" b="4725"/>
          <a:stretch/>
        </p:blipFill>
        <p:spPr>
          <a:xfrm>
            <a:off x="4572000" y="1828800"/>
            <a:ext cx="42541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645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Mine Rescue Competitions</a:t>
            </a:r>
            <a:endParaRPr lang="en-US" dirty="0"/>
          </a:p>
        </p:txBody>
      </p:sp>
      <p:pic>
        <p:nvPicPr>
          <p:cNvPr id="4" name="Bildplatzhalter 3"/>
          <p:cNvPicPr>
            <a:picLocks noGrp="1" noChangeAspect="1"/>
          </p:cNvPicPr>
          <p:nvPr>
            <p:ph type="pic" idx="1"/>
          </p:nvPr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55" b="19855"/>
          <a:stretch>
            <a:fillRect/>
          </a:stretch>
        </p:blipFill>
        <p:spPr/>
      </p:pic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7907" r="10115" b="9295"/>
          <a:stretch/>
        </p:blipFill>
        <p:spPr>
          <a:xfrm>
            <a:off x="838200" y="-9792"/>
            <a:ext cx="8305800" cy="5045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5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Mine Rescue Contests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4114800" cy="4572000"/>
          </a:xfrm>
        </p:spPr>
        <p:txBody>
          <a:bodyPr>
            <a:noAutofit/>
          </a:bodyPr>
          <a:lstStyle/>
          <a:p>
            <a:r>
              <a:rPr lang="en-US" sz="2800" dirty="0" smtClean="0"/>
              <a:t>Regional competitions testing teams working under official mine rescue rules</a:t>
            </a:r>
          </a:p>
          <a:p>
            <a:r>
              <a:rPr lang="en-US" sz="2800" dirty="0" smtClean="0"/>
              <a:t>Four challenges:</a:t>
            </a:r>
          </a:p>
          <a:p>
            <a:pPr lvl="1"/>
            <a:r>
              <a:rPr lang="en-US" dirty="0" smtClean="0"/>
              <a:t>Written tests</a:t>
            </a:r>
          </a:p>
          <a:p>
            <a:pPr lvl="1"/>
            <a:r>
              <a:rPr lang="en-US" dirty="0" smtClean="0"/>
              <a:t>Field problems</a:t>
            </a:r>
          </a:p>
          <a:p>
            <a:pPr lvl="1"/>
            <a:r>
              <a:rPr lang="en-US" dirty="0" smtClean="0"/>
              <a:t>Technician (bench) competition</a:t>
            </a:r>
          </a:p>
          <a:p>
            <a:pPr lvl="1"/>
            <a:r>
              <a:rPr lang="en-US" dirty="0" smtClean="0"/>
              <a:t>First aid competition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4844900" y="1589566"/>
            <a:ext cx="4070499" cy="5039833"/>
          </a:xfrm>
        </p:spPr>
        <p:txBody>
          <a:bodyPr>
            <a:noAutofit/>
          </a:bodyPr>
          <a:lstStyle/>
          <a:p>
            <a:r>
              <a:rPr lang="en-US" sz="2400" dirty="0" smtClean="0"/>
              <a:t>Blue and Silver teams compete in the annual Northern Nevada Mine Rescue Contest </a:t>
            </a:r>
          </a:p>
          <a:p>
            <a:r>
              <a:rPr lang="en-US" sz="2400" dirty="0" smtClean="0"/>
              <a:t>White team competes in the Annual North Central Regional Mine Rescue Contest </a:t>
            </a:r>
            <a:endParaRPr lang="en-US" sz="2400" dirty="0"/>
          </a:p>
          <a:p>
            <a:r>
              <a:rPr lang="en-US" sz="2400" dirty="0" smtClean="0"/>
              <a:t>2012 accomplishments:</a:t>
            </a:r>
          </a:p>
          <a:p>
            <a:pPr lvl="1"/>
            <a:r>
              <a:rPr lang="en-US" sz="2200" dirty="0" smtClean="0"/>
              <a:t>Blue Team: 3</a:t>
            </a:r>
            <a:r>
              <a:rPr lang="en-US" sz="2200" baseline="30000" dirty="0" smtClean="0"/>
              <a:t>rd</a:t>
            </a:r>
            <a:r>
              <a:rPr lang="en-US" sz="2200" dirty="0" smtClean="0"/>
              <a:t> place in field exercise</a:t>
            </a:r>
          </a:p>
          <a:p>
            <a:pPr lvl="1"/>
            <a:r>
              <a:rPr lang="en-US" sz="2200" dirty="0" smtClean="0"/>
              <a:t>White Team: 1</a:t>
            </a:r>
            <a:r>
              <a:rPr lang="en-US" sz="2200" baseline="30000" dirty="0" smtClean="0"/>
              <a:t>st</a:t>
            </a:r>
            <a:r>
              <a:rPr lang="en-US" sz="2200" dirty="0" smtClean="0"/>
              <a:t> place overall</a:t>
            </a:r>
            <a:endParaRPr lang="de-DE" sz="2200" dirty="0"/>
          </a:p>
        </p:txBody>
      </p:sp>
    </p:spTree>
    <p:extLst>
      <p:ext uri="{BB962C8B-B14F-4D97-AF65-F5344CB8AC3E}">
        <p14:creationId xmlns:p14="http://schemas.microsoft.com/office/powerpoint/2010/main" val="2726053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Technician Competition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"/>
          </p:nvPr>
        </p:nvSpPr>
        <p:spPr>
          <a:xfrm>
            <a:off x="76200" y="1834630"/>
            <a:ext cx="4419600" cy="4572000"/>
          </a:xfrm>
        </p:spPr>
        <p:txBody>
          <a:bodyPr>
            <a:noAutofit/>
          </a:bodyPr>
          <a:lstStyle/>
          <a:p>
            <a:r>
              <a:rPr lang="en-US" sz="2200" dirty="0" smtClean="0"/>
              <a:t>Two technicians must prepare all team equipment in 40 minutes</a:t>
            </a:r>
          </a:p>
          <a:p>
            <a:pPr lvl="1"/>
            <a:r>
              <a:rPr lang="en-US" sz="2000" dirty="0" smtClean="0"/>
              <a:t>Testing the communication line</a:t>
            </a:r>
          </a:p>
          <a:p>
            <a:pPr lvl="1"/>
            <a:r>
              <a:rPr lang="en-US" sz="2000" dirty="0" smtClean="0"/>
              <a:t>Testing a gas meter</a:t>
            </a:r>
          </a:p>
          <a:p>
            <a:pPr lvl="1"/>
            <a:r>
              <a:rPr lang="en-US" sz="2000" dirty="0" smtClean="0"/>
              <a:t>Calibrating and identifying issues in another gas meter</a:t>
            </a:r>
          </a:p>
          <a:p>
            <a:pPr lvl="1"/>
            <a:r>
              <a:rPr lang="en-US" sz="2000" dirty="0" smtClean="0"/>
              <a:t>High pressure leak testing 5 rebreathing units</a:t>
            </a:r>
          </a:p>
          <a:p>
            <a:pPr lvl="1"/>
            <a:r>
              <a:rPr lang="en-US" sz="2000" dirty="0" smtClean="0"/>
              <a:t>Testing and identifying issues in a sixth </a:t>
            </a:r>
            <a:r>
              <a:rPr lang="en-US" sz="2000" dirty="0" err="1" smtClean="0"/>
              <a:t>rebreather</a:t>
            </a:r>
            <a:r>
              <a:rPr lang="en-US" sz="2000" dirty="0" smtClean="0"/>
              <a:t> unit</a:t>
            </a:r>
          </a:p>
          <a:p>
            <a:pPr lvl="1"/>
            <a:r>
              <a:rPr lang="en-US" sz="2000" dirty="0" smtClean="0"/>
              <a:t>Ensuring the stretcher basket is fully equipped with the necessary items</a:t>
            </a:r>
          </a:p>
          <a:p>
            <a:pPr lvl="1"/>
            <a:endParaRPr lang="de-DE" sz="2200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6021" y="4267200"/>
            <a:ext cx="4190089" cy="2356925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2073" y="1752600"/>
            <a:ext cx="4194038" cy="2359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265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First Aid Competition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5562599" y="1676400"/>
            <a:ext cx="3547533" cy="45720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Three members per team</a:t>
            </a:r>
          </a:p>
          <a:p>
            <a:r>
              <a:rPr lang="en-US" dirty="0" smtClean="0"/>
              <a:t>Must treat and prepare for transportation a trauma victim in under 20 minutes</a:t>
            </a:r>
          </a:p>
          <a:p>
            <a:r>
              <a:rPr lang="en-US" dirty="0" smtClean="0"/>
              <a:t>Members tested individually on their CPR skills</a:t>
            </a:r>
            <a:endParaRPr lang="de-DE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96" r="8883"/>
          <a:stretch/>
        </p:blipFill>
        <p:spPr>
          <a:xfrm>
            <a:off x="1519102" y="1600200"/>
            <a:ext cx="3967298" cy="3146586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04" b="9345"/>
          <a:stretch/>
        </p:blipFill>
        <p:spPr>
          <a:xfrm>
            <a:off x="59267" y="4131671"/>
            <a:ext cx="2360871" cy="26924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5604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Program Overview</a:t>
            </a:r>
          </a:p>
          <a:p>
            <a:r>
              <a:rPr lang="en-US" dirty="0" smtClean="0"/>
              <a:t>Rescue Team Training</a:t>
            </a:r>
          </a:p>
          <a:p>
            <a:r>
              <a:rPr lang="en-US" dirty="0" smtClean="0"/>
              <a:t>Rescue Competitions</a:t>
            </a:r>
          </a:p>
          <a:p>
            <a:r>
              <a:rPr lang="en-US" dirty="0"/>
              <a:t>Outreach to Freiberg University, Germany</a:t>
            </a:r>
          </a:p>
          <a:p>
            <a:r>
              <a:rPr lang="en-US" dirty="0" smtClean="0"/>
              <a:t>Support and Resources</a:t>
            </a:r>
          </a:p>
          <a:p>
            <a:r>
              <a:rPr lang="en-US" dirty="0" smtClean="0"/>
              <a:t>Summary and Conclusions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7014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457200"/>
          </a:xfrm>
        </p:spPr>
        <p:txBody>
          <a:bodyPr>
            <a:noAutofit/>
          </a:bodyPr>
          <a:lstStyle/>
          <a:p>
            <a:r>
              <a:rPr lang="en-US" sz="3600" dirty="0" smtClean="0"/>
              <a:t>Mine Emergency Response Development Exercise (MERD)</a:t>
            </a:r>
            <a:endParaRPr lang="de-DE" sz="3600" dirty="0"/>
          </a:p>
        </p:txBody>
      </p:sp>
      <p:sp>
        <p:nvSpPr>
          <p:cNvPr id="4" name="Inhaltsplatzhalter 3"/>
          <p:cNvSpPr>
            <a:spLocks noGrp="1"/>
          </p:cNvSpPr>
          <p:nvPr>
            <p:ph sz="quarter" idx="1"/>
          </p:nvPr>
        </p:nvSpPr>
        <p:spPr>
          <a:xfrm>
            <a:off x="304800" y="1600200"/>
            <a:ext cx="4191000" cy="4572000"/>
          </a:xfrm>
        </p:spPr>
        <p:txBody>
          <a:bodyPr>
            <a:noAutofit/>
          </a:bodyPr>
          <a:lstStyle/>
          <a:p>
            <a:r>
              <a:rPr lang="en-US" sz="2200" dirty="0" smtClean="0"/>
              <a:t>Simulated underground mine disaster</a:t>
            </a:r>
          </a:p>
          <a:p>
            <a:r>
              <a:rPr lang="en-US" sz="2200" dirty="0" smtClean="0"/>
              <a:t>Takes place in real mine settings</a:t>
            </a:r>
          </a:p>
          <a:p>
            <a:r>
              <a:rPr lang="en-US" sz="2200" dirty="0" smtClean="0"/>
              <a:t>Utilizes smoke machines and </a:t>
            </a:r>
            <a:r>
              <a:rPr lang="en-US" sz="2200" dirty="0" err="1" smtClean="0"/>
              <a:t>Bullex</a:t>
            </a:r>
            <a:r>
              <a:rPr lang="en-US" sz="2200" dirty="0" smtClean="0"/>
              <a:t> fire simulators</a:t>
            </a:r>
          </a:p>
          <a:p>
            <a:r>
              <a:rPr lang="en-US" sz="2200" dirty="0" smtClean="0"/>
              <a:t>Teams build off of prior teams’ progress</a:t>
            </a:r>
          </a:p>
          <a:p>
            <a:r>
              <a:rPr lang="en-US" sz="2200" dirty="0" smtClean="0"/>
              <a:t>Teams compete in three rotations:</a:t>
            </a:r>
          </a:p>
          <a:p>
            <a:pPr lvl="1"/>
            <a:r>
              <a:rPr lang="en-US" sz="2000" dirty="0" smtClean="0"/>
              <a:t>Primary exploration</a:t>
            </a:r>
          </a:p>
          <a:p>
            <a:pPr lvl="1"/>
            <a:r>
              <a:rPr lang="en-US" sz="2000" dirty="0" smtClean="0"/>
              <a:t>Backup team</a:t>
            </a:r>
          </a:p>
          <a:p>
            <a:pPr lvl="1"/>
            <a:r>
              <a:rPr lang="en-US" sz="2000" dirty="0" smtClean="0"/>
              <a:t>Incident Command</a:t>
            </a:r>
            <a:endParaRPr lang="de-DE" sz="2000" dirty="0"/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4572000" y="1589566"/>
            <a:ext cx="4572000" cy="4887433"/>
          </a:xfrm>
        </p:spPr>
        <p:txBody>
          <a:bodyPr>
            <a:noAutofit/>
          </a:bodyPr>
          <a:lstStyle/>
          <a:p>
            <a:r>
              <a:rPr lang="en-US" sz="2200" dirty="0" smtClean="0"/>
              <a:t>In 2011 CSM hosted an intercollegiate MERD at the Edgar mine</a:t>
            </a:r>
          </a:p>
          <a:p>
            <a:r>
              <a:rPr lang="en-US" sz="2200" dirty="0" smtClean="0"/>
              <a:t>The 2013 Intercollegiate MERD consisted of five teams from three different universities including a Canadian team</a:t>
            </a:r>
            <a:endParaRPr lang="de-DE" sz="2200" dirty="0"/>
          </a:p>
        </p:txBody>
      </p:sp>
      <p:pic>
        <p:nvPicPr>
          <p:cNvPr id="1026" name="Picture 2" descr="E:\Nicole\Germany\silver MERD undergroun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36" b="37735"/>
          <a:stretch/>
        </p:blipFill>
        <p:spPr bwMode="auto">
          <a:xfrm>
            <a:off x="4648200" y="4114800"/>
            <a:ext cx="4419600" cy="2694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5750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4800" y="152400"/>
            <a:ext cx="8686800" cy="990600"/>
          </a:xfrm>
        </p:spPr>
        <p:txBody>
          <a:bodyPr>
            <a:normAutofit/>
          </a:bodyPr>
          <a:lstStyle/>
          <a:p>
            <a:r>
              <a:rPr lang="en-US" sz="3800" dirty="0" smtClean="0"/>
              <a:t>Second Biennial Intercollegiate MERD</a:t>
            </a:r>
            <a:endParaRPr lang="en-US" sz="3800" dirty="0"/>
          </a:p>
        </p:txBody>
      </p:sp>
      <p:sp>
        <p:nvSpPr>
          <p:cNvPr id="11" name="Untertitel 10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3600" dirty="0" smtClean="0">
                <a:solidFill>
                  <a:schemeClr val="bg1"/>
                </a:solidFill>
              </a:rPr>
              <a:t>Second Biennial Intercollegiate MERD</a:t>
            </a:r>
            <a:endParaRPr lang="de-DE" sz="3600" dirty="0">
              <a:solidFill>
                <a:schemeClr val="bg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3" t="556" r="3671" b="26082"/>
          <a:stretch/>
        </p:blipFill>
        <p:spPr bwMode="auto">
          <a:xfrm>
            <a:off x="152400" y="1629969"/>
            <a:ext cx="8839200" cy="5202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0634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Outreach to TU </a:t>
            </a:r>
            <a:r>
              <a:rPr lang="en-US" dirty="0" err="1" smtClean="0"/>
              <a:t>Bergakademie</a:t>
            </a:r>
            <a:r>
              <a:rPr lang="en-US" dirty="0" smtClean="0"/>
              <a:t> Freiberg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idx="1"/>
          </p:nvPr>
        </p:nvSpPr>
        <p:spPr/>
      </p:sp>
      <p:pic>
        <p:nvPicPr>
          <p:cNvPr id="5" name="Bildplatzhalter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89" r="2675" b="10189"/>
          <a:stretch/>
        </p:blipFill>
        <p:spPr>
          <a:xfrm>
            <a:off x="825285" y="-13716"/>
            <a:ext cx="8318715" cy="5042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679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81534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Current Freiberg Student Mine Rescue Program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876800" y="1752600"/>
            <a:ext cx="3886200" cy="45720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Students train </a:t>
            </a:r>
            <a:r>
              <a:rPr lang="en-US" dirty="0"/>
              <a:t>at Central Mine Rescue Station in Leipzig </a:t>
            </a:r>
          </a:p>
          <a:p>
            <a:r>
              <a:rPr lang="en-US" dirty="0" smtClean="0"/>
              <a:t>Mine rescue seminar in </a:t>
            </a:r>
            <a:r>
              <a:rPr lang="en-US" dirty="0"/>
              <a:t>morning and </a:t>
            </a:r>
            <a:r>
              <a:rPr lang="en-US" dirty="0" smtClean="0"/>
              <a:t>practical exercises </a:t>
            </a:r>
            <a:r>
              <a:rPr lang="en-US" dirty="0"/>
              <a:t>during afternoon</a:t>
            </a:r>
            <a:endParaRPr lang="de-DE" dirty="0"/>
          </a:p>
          <a:p>
            <a:r>
              <a:rPr lang="en-US" dirty="0" smtClean="0"/>
              <a:t>Teams wear breathing </a:t>
            </a:r>
            <a:r>
              <a:rPr lang="en-US" dirty="0"/>
              <a:t>apparatus and </a:t>
            </a:r>
            <a:r>
              <a:rPr lang="en-US" dirty="0" smtClean="0"/>
              <a:t>explore </a:t>
            </a:r>
            <a:r>
              <a:rPr lang="en-US" dirty="0"/>
              <a:t>in heat and smoke</a:t>
            </a:r>
          </a:p>
          <a:p>
            <a:endParaRPr lang="en-US" dirty="0"/>
          </a:p>
        </p:txBody>
      </p:sp>
      <p:pic>
        <p:nvPicPr>
          <p:cNvPr id="5" name="Inhaltsplatzhalt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62" y="1600200"/>
            <a:ext cx="3867150" cy="2667000"/>
          </a:xfrm>
        </p:spPr>
      </p:pic>
      <p:pic>
        <p:nvPicPr>
          <p:cNvPr id="6" name="Grafi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3200400"/>
            <a:ext cx="2286000" cy="3449891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491573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CSM Outreach in Freiberg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Visited Freiberg during Summer 2013</a:t>
            </a:r>
          </a:p>
          <a:p>
            <a:r>
              <a:rPr lang="en-US" dirty="0" smtClean="0"/>
              <a:t>Freiberg will be the first German university to establish a student mine rescue team</a:t>
            </a:r>
          </a:p>
          <a:p>
            <a:r>
              <a:rPr lang="en-US" dirty="0" smtClean="0"/>
              <a:t>Consulted with mining faculty about training a student mine rescue team</a:t>
            </a:r>
          </a:p>
          <a:p>
            <a:r>
              <a:rPr lang="en-US" dirty="0" smtClean="0"/>
              <a:t>Worked through differences in rules and regulations and impact to team structure</a:t>
            </a:r>
          </a:p>
          <a:p>
            <a:r>
              <a:rPr lang="en-US" dirty="0" smtClean="0"/>
              <a:t>Freiberg needs corporate support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7208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Major Differences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2400" dirty="0"/>
              <a:t>Specialist positions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2400" dirty="0" smtClean="0"/>
              <a:t>Focus on rules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2400" dirty="0" smtClean="0"/>
              <a:t>Contest participation</a:t>
            </a:r>
            <a:endParaRPr lang="en-US" sz="2400" dirty="0"/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2400" dirty="0"/>
              <a:t>Captain always leads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2400" dirty="0"/>
              <a:t>Map person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"/>
          </p:nvPr>
        </p:nvSpPr>
        <p:spPr/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2400" dirty="0" smtClean="0"/>
              <a:t>Everyone is fully cross-trained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2400" dirty="0" smtClean="0"/>
              <a:t>Strenuous physical requirements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2400" dirty="0" smtClean="0"/>
              <a:t>Yearly practice drills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2400" dirty="0" smtClean="0"/>
              <a:t>Technical rescue elements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2400" dirty="0" smtClean="0"/>
              <a:t>Captain follows 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2400" dirty="0" smtClean="0"/>
              <a:t>Members are EMTs</a:t>
            </a:r>
            <a:endParaRPr lang="en-US" sz="24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r>
              <a:rPr lang="en-US" dirty="0" smtClean="0"/>
              <a:t>American Mine Rescue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German Mine Rescue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1976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Rescue Team Support</a:t>
            </a:r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idx="1"/>
          </p:nvPr>
        </p:nvSpPr>
        <p:spPr/>
      </p:sp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6" t="23168" r="2485"/>
          <a:stretch/>
        </p:blipFill>
        <p:spPr>
          <a:xfrm>
            <a:off x="838199" y="-24622"/>
            <a:ext cx="8305801" cy="5053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575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CSM Mine Safety and Health Program</a:t>
            </a:r>
            <a:endParaRPr lang="de-DE" sz="3600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2"/>
          </p:nvPr>
        </p:nvSpPr>
        <p:spPr>
          <a:xfrm>
            <a:off x="457200" y="1676400"/>
            <a:ext cx="8153400" cy="4648200"/>
          </a:xfrm>
        </p:spPr>
        <p:txBody>
          <a:bodyPr>
            <a:normAutofit/>
          </a:bodyPr>
          <a:lstStyle/>
          <a:p>
            <a:r>
              <a:rPr lang="en-US" sz="2800" dirty="0"/>
              <a:t>Operated by the </a:t>
            </a:r>
            <a:r>
              <a:rPr lang="en-US" sz="2800" dirty="0" smtClean="0"/>
              <a:t>CSM </a:t>
            </a:r>
            <a:r>
              <a:rPr lang="en-US" sz="2800" dirty="0"/>
              <a:t>Mining Engineering Department</a:t>
            </a:r>
          </a:p>
          <a:p>
            <a:r>
              <a:rPr lang="en-US" sz="2800" dirty="0" smtClean="0"/>
              <a:t>MSHA certification classes and mine rescue training</a:t>
            </a:r>
          </a:p>
          <a:p>
            <a:r>
              <a:rPr lang="en-US" sz="2800" dirty="0" smtClean="0"/>
              <a:t>Rescue team mentoring </a:t>
            </a:r>
            <a:r>
              <a:rPr lang="en-US" sz="2800" dirty="0"/>
              <a:t>by experienced </a:t>
            </a:r>
            <a:r>
              <a:rPr lang="en-US" sz="2800" dirty="0" smtClean="0"/>
              <a:t>health </a:t>
            </a:r>
            <a:r>
              <a:rPr lang="en-US" sz="2800" dirty="0"/>
              <a:t>and safety specialists</a:t>
            </a:r>
          </a:p>
          <a:p>
            <a:r>
              <a:rPr lang="en-US" sz="2800" dirty="0"/>
              <a:t>Allows </a:t>
            </a:r>
            <a:r>
              <a:rPr lang="en-US" sz="2800" dirty="0" smtClean="0"/>
              <a:t>teams </a:t>
            </a:r>
            <a:r>
              <a:rPr lang="en-US" sz="2800" dirty="0"/>
              <a:t>to use special equipment</a:t>
            </a:r>
          </a:p>
          <a:p>
            <a:r>
              <a:rPr lang="en-US" sz="2800" dirty="0" smtClean="0"/>
              <a:t>Faculty mentor - </a:t>
            </a:r>
            <a:r>
              <a:rPr lang="en-US" sz="2800" dirty="0"/>
              <a:t>Alex Robles</a:t>
            </a:r>
          </a:p>
          <a:p>
            <a:r>
              <a:rPr lang="en-US" sz="2800" dirty="0" smtClean="0">
                <a:hlinkClick r:id="rId2"/>
              </a:rPr>
              <a:t>Mshp.mines.edu</a:t>
            </a:r>
            <a:r>
              <a:rPr lang="en-US" sz="2800" dirty="0" smtClean="0"/>
              <a:t> </a:t>
            </a:r>
          </a:p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4047759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Professional Mentors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"/>
          </p:nvPr>
        </p:nvSpPr>
        <p:spPr>
          <a:xfrm>
            <a:off x="304800" y="1828800"/>
            <a:ext cx="4191000" cy="4495801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Professional mine rescue teams and trainers volunteer their time to support our teams</a:t>
            </a:r>
          </a:p>
          <a:p>
            <a:r>
              <a:rPr lang="en-US" dirty="0" smtClean="0"/>
              <a:t>Mentors provide valuable insight due to their long practical experience in mine rescue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10"/>
          <a:stretch/>
        </p:blipFill>
        <p:spPr>
          <a:xfrm>
            <a:off x="4648200" y="1981200"/>
            <a:ext cx="4267200" cy="3865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991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Corporate Sponsors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quarter" idx="1"/>
          </p:nvPr>
        </p:nvSpPr>
        <p:spPr>
          <a:xfrm>
            <a:off x="4724400" y="1447800"/>
            <a:ext cx="3962400" cy="449580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We thank these companies for their generous support of the CSM Student Mine Rescue Program! 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285" y="1923335"/>
            <a:ext cx="1410457" cy="99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676400"/>
            <a:ext cx="1476841" cy="1240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285" y="3276600"/>
            <a:ext cx="1628776" cy="69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2643" y="3154556"/>
            <a:ext cx="1528489" cy="1025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07" y="4226458"/>
            <a:ext cx="1544787" cy="944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7915" y="4419600"/>
            <a:ext cx="1576387" cy="72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916" y="5464139"/>
            <a:ext cx="1185826" cy="1185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5514590"/>
            <a:ext cx="2776684" cy="890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8631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tertitel 1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77500" lnSpcReduction="20000"/>
          </a:bodyPr>
          <a:lstStyle/>
          <a:p>
            <a:endParaRPr lang="de-DE" sz="4000" dirty="0">
              <a:solidFill>
                <a:schemeClr val="bg1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Program Overview</a:t>
            </a:r>
            <a:endParaRPr lang="en-US" dirty="0"/>
          </a:p>
        </p:txBody>
      </p:sp>
      <p:pic>
        <p:nvPicPr>
          <p:cNvPr id="4" name="Bildplatzhalter 3"/>
          <p:cNvPicPr>
            <a:picLocks noGrp="1" noChangeAspect="1"/>
          </p:cNvPicPr>
          <p:nvPr>
            <p:ph type="pic" idx="1"/>
          </p:nvPr>
        </p:nvPicPr>
        <p:blipFill rotWithShape="1"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55" b="19855"/>
          <a:stretch/>
        </p:blipFill>
        <p:spPr/>
      </p:pic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0" t="4368" r="5151" b="9433"/>
          <a:stretch/>
        </p:blipFill>
        <p:spPr>
          <a:xfrm>
            <a:off x="832893" y="0"/>
            <a:ext cx="8311107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190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pic>
        <p:nvPicPr>
          <p:cNvPr id="2051" name="Picture 3" descr="E:\Nicole\Germany\Katherin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0"/>
            <a:ext cx="3327400" cy="4991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4192" y="0"/>
            <a:ext cx="332740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000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and Conclusions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>
          <a:xfrm>
            <a:off x="76200" y="1752600"/>
            <a:ext cx="4724400" cy="49530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sz="2200" dirty="0"/>
              <a:t>Student mine rescue training is </a:t>
            </a:r>
            <a:r>
              <a:rPr lang="en-US" sz="2200" dirty="0" smtClean="0"/>
              <a:t>a unique </a:t>
            </a:r>
            <a:r>
              <a:rPr lang="en-US" sz="2200" dirty="0"/>
              <a:t>way to emphasize the importance of mine safety and mine emergency </a:t>
            </a:r>
            <a:r>
              <a:rPr lang="en-US" sz="2200" dirty="0" smtClean="0"/>
              <a:t>management to young engineers</a:t>
            </a:r>
            <a:endParaRPr lang="en-US" sz="2200" dirty="0"/>
          </a:p>
          <a:p>
            <a:pPr>
              <a:lnSpc>
                <a:spcPct val="90000"/>
              </a:lnSpc>
            </a:pPr>
            <a:r>
              <a:rPr lang="en-US" sz="2200" dirty="0"/>
              <a:t>Students will enter industry with </a:t>
            </a:r>
            <a:r>
              <a:rPr lang="en-US" sz="2200" dirty="0" smtClean="0"/>
              <a:t>valuable skills including a mature mind set towards recognizing safety and health </a:t>
            </a:r>
            <a:r>
              <a:rPr lang="en-US" sz="2200" dirty="0"/>
              <a:t>hazards in mining</a:t>
            </a:r>
          </a:p>
          <a:p>
            <a:pPr>
              <a:lnSpc>
                <a:spcPct val="90000"/>
              </a:lnSpc>
            </a:pPr>
            <a:r>
              <a:rPr lang="en-US" sz="2200" dirty="0" smtClean="0"/>
              <a:t>Rescue team work is a professional networking opportunity and teaches responsible performance under pressure </a:t>
            </a:r>
            <a:endParaRPr lang="de-DE" sz="2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916" y="1828800"/>
            <a:ext cx="4247571" cy="449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8949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371600" y="1828800"/>
            <a:ext cx="6477000" cy="1828800"/>
          </a:xfrm>
        </p:spPr>
        <p:txBody>
          <a:bodyPr/>
          <a:lstStyle/>
          <a:p>
            <a:r>
              <a:rPr lang="en-US" dirty="0" smtClean="0"/>
              <a:t>Thank You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4994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Student Rescue Team History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Founded in 2009 as one of the first collegiate mine rescue teams</a:t>
            </a:r>
          </a:p>
          <a:p>
            <a:r>
              <a:rPr lang="en-US" dirty="0" smtClean="0"/>
              <a:t>In 2010, established the first all-female mine rescue team</a:t>
            </a:r>
          </a:p>
          <a:p>
            <a:r>
              <a:rPr lang="en-US" dirty="0" smtClean="0"/>
              <a:t>Organization: CSM has three teams</a:t>
            </a:r>
          </a:p>
          <a:p>
            <a:pPr lvl="1"/>
            <a:r>
              <a:rPr lang="en-US" dirty="0" smtClean="0"/>
              <a:t>Blue: Men’s Competition Team</a:t>
            </a:r>
          </a:p>
          <a:p>
            <a:pPr lvl="1"/>
            <a:r>
              <a:rPr lang="en-US" dirty="0" smtClean="0"/>
              <a:t>Silver: Women’s Competition Team</a:t>
            </a:r>
          </a:p>
          <a:p>
            <a:pPr lvl="1"/>
            <a:r>
              <a:rPr lang="en-US" dirty="0" smtClean="0"/>
              <a:t>White: Underclassmen Co-ed Team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84800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Team Structure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"/>
          </p:nvPr>
        </p:nvSpPr>
        <p:spPr>
          <a:xfrm>
            <a:off x="76200" y="2209800"/>
            <a:ext cx="8138498" cy="4267201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7 members per team:</a:t>
            </a:r>
          </a:p>
          <a:p>
            <a:pPr lvl="1"/>
            <a:r>
              <a:rPr lang="en-US" dirty="0" smtClean="0"/>
              <a:t>Captain, </a:t>
            </a:r>
          </a:p>
          <a:p>
            <a:pPr lvl="1"/>
            <a:r>
              <a:rPr lang="en-US" dirty="0" smtClean="0"/>
              <a:t>Gas Specialist, </a:t>
            </a:r>
          </a:p>
          <a:p>
            <a:pPr lvl="1"/>
            <a:r>
              <a:rPr lang="en-US" dirty="0" smtClean="0"/>
              <a:t>Map Specialist, </a:t>
            </a:r>
          </a:p>
          <a:p>
            <a:pPr lvl="1"/>
            <a:r>
              <a:rPr lang="en-US" dirty="0" smtClean="0"/>
              <a:t>First Aid Specialist, </a:t>
            </a:r>
          </a:p>
          <a:p>
            <a:pPr lvl="1"/>
            <a:r>
              <a:rPr lang="en-US" dirty="0" smtClean="0"/>
              <a:t>Co-Captain, </a:t>
            </a:r>
          </a:p>
          <a:p>
            <a:pPr lvl="1"/>
            <a:r>
              <a:rPr lang="en-US" dirty="0" smtClean="0"/>
              <a:t>Fresh Air Base (FAB, 2 </a:t>
            </a:r>
            <a:r>
              <a:rPr lang="en-US" dirty="0"/>
              <a:t>members) </a:t>
            </a:r>
            <a:endParaRPr lang="en-US" dirty="0" smtClean="0"/>
          </a:p>
          <a:p>
            <a:r>
              <a:rPr lang="en-US" dirty="0" smtClean="0"/>
              <a:t>Each </a:t>
            </a:r>
            <a:r>
              <a:rPr lang="en-US" dirty="0"/>
              <a:t>team </a:t>
            </a:r>
            <a:r>
              <a:rPr lang="en-US" dirty="0" smtClean="0"/>
              <a:t>should have at least 2 technicians (bench and gas) and </a:t>
            </a:r>
            <a:r>
              <a:rPr lang="en-US" dirty="0"/>
              <a:t>3 first aid </a:t>
            </a:r>
            <a:r>
              <a:rPr lang="en-US" dirty="0" smtClean="0"/>
              <a:t>specialists </a:t>
            </a:r>
            <a:endParaRPr lang="de-DE" dirty="0"/>
          </a:p>
          <a:p>
            <a:pPr lvl="1"/>
            <a:endParaRPr lang="en-US" dirty="0" smtClean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1" r="3871" b="7545"/>
          <a:stretch/>
        </p:blipFill>
        <p:spPr>
          <a:xfrm>
            <a:off x="4267200" y="1608666"/>
            <a:ext cx="4876800" cy="3191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62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686800" cy="990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Edgar Experimental Mine, Idaho Springs</a:t>
            </a:r>
            <a:endParaRPr lang="de-DE" sz="3600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2400" dirty="0" smtClean="0"/>
              <a:t>Safety education, student training, research, 3</a:t>
            </a:r>
            <a:r>
              <a:rPr lang="en-US" sz="2400" baseline="30000" dirty="0" smtClean="0"/>
              <a:t>rd</a:t>
            </a:r>
            <a:r>
              <a:rPr lang="en-US" sz="2400" dirty="0" smtClean="0"/>
              <a:t> party testing and outreach</a:t>
            </a:r>
          </a:p>
          <a:p>
            <a:pPr>
              <a:spcBef>
                <a:spcPts val="0"/>
              </a:spcBef>
            </a:pPr>
            <a:r>
              <a:rPr lang="en-US" sz="2400" dirty="0" smtClean="0"/>
              <a:t>Mine rescue facilities and equipment: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sz="2200" dirty="0" smtClean="0"/>
              <a:t>Mine rescue station (incident command center), 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sz="2200" dirty="0" smtClean="0"/>
              <a:t>Surface and underground classrooms, 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sz="2200" dirty="0" smtClean="0"/>
              <a:t>Confined space maze, 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sz="2200" dirty="0" smtClean="0"/>
              <a:t>Explosives research lab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sz="2200" dirty="0" smtClean="0"/>
              <a:t>Equipment to produce smoke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sz="2200" dirty="0" smtClean="0"/>
              <a:t>Equipment to practice live fire fighting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sz="2200" dirty="0" smtClean="0"/>
              <a:t>Vertical rope rescue facilities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sz="2200" dirty="0" smtClean="0"/>
              <a:t>Variable speed fan to ventilate the mine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sz="2200" dirty="0" smtClean="0"/>
              <a:t>Compressed Air Breathing Apparatus (CABA) support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sz="2200" dirty="0" smtClean="0"/>
              <a:t>Bench facilities to maintain and repair BG4 units</a:t>
            </a:r>
          </a:p>
          <a:p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3968233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Team Equipment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991600" cy="4495800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en-US" sz="2600" dirty="0" smtClean="0"/>
              <a:t>6 Dräger </a:t>
            </a:r>
            <a:r>
              <a:rPr lang="en-US" sz="2600" dirty="0" err="1" smtClean="0"/>
              <a:t>Monitron</a:t>
            </a:r>
            <a:r>
              <a:rPr lang="en-US" sz="2600" dirty="0" smtClean="0"/>
              <a:t> BG-4 Units</a:t>
            </a:r>
          </a:p>
          <a:p>
            <a:pPr>
              <a:lnSpc>
                <a:spcPct val="120000"/>
              </a:lnSpc>
            </a:pPr>
            <a:r>
              <a:rPr lang="en-US" sz="2600" dirty="0" smtClean="0"/>
              <a:t>5 New Dräger Sentinel BG-4 Units</a:t>
            </a:r>
          </a:p>
          <a:p>
            <a:pPr>
              <a:lnSpc>
                <a:spcPct val="120000"/>
              </a:lnSpc>
            </a:pPr>
            <a:r>
              <a:rPr lang="en-US" sz="2600" dirty="0" smtClean="0"/>
              <a:t>1 Dräger RZ-25 Testing Unit</a:t>
            </a:r>
          </a:p>
          <a:p>
            <a:pPr>
              <a:lnSpc>
                <a:spcPct val="120000"/>
              </a:lnSpc>
            </a:pPr>
            <a:r>
              <a:rPr lang="en-US" sz="2600" dirty="0" smtClean="0"/>
              <a:t>2 Specialized </a:t>
            </a:r>
            <a:r>
              <a:rPr lang="en-US" sz="2600" dirty="0"/>
              <a:t>M</a:t>
            </a:r>
            <a:r>
              <a:rPr lang="en-US" sz="2600" dirty="0" smtClean="0"/>
              <a:t>ine </a:t>
            </a:r>
            <a:r>
              <a:rPr lang="en-US" sz="2600" dirty="0"/>
              <a:t>R</a:t>
            </a:r>
            <a:r>
              <a:rPr lang="en-US" sz="2600" dirty="0" smtClean="0"/>
              <a:t>escue Carts (</a:t>
            </a:r>
            <a:r>
              <a:rPr lang="en-US" sz="2600" dirty="0" err="1" smtClean="0"/>
              <a:t>Rokmen</a:t>
            </a:r>
            <a:r>
              <a:rPr lang="en-US" sz="2600" dirty="0" smtClean="0"/>
              <a:t> </a:t>
            </a:r>
            <a:r>
              <a:rPr lang="en-US" sz="2600" dirty="0" err="1" smtClean="0"/>
              <a:t>OffRoad</a:t>
            </a:r>
            <a:r>
              <a:rPr lang="en-US" sz="2600" dirty="0" smtClean="0"/>
              <a:t>)</a:t>
            </a:r>
          </a:p>
          <a:p>
            <a:pPr>
              <a:lnSpc>
                <a:spcPct val="120000"/>
              </a:lnSpc>
            </a:pPr>
            <a:r>
              <a:rPr lang="en-US" sz="2600" dirty="0" smtClean="0"/>
              <a:t>2 Industrial Scientific MX6 Multi Gas Meters</a:t>
            </a:r>
          </a:p>
          <a:p>
            <a:pPr>
              <a:lnSpc>
                <a:spcPct val="120000"/>
              </a:lnSpc>
            </a:pPr>
            <a:r>
              <a:rPr lang="en-US" sz="2600" dirty="0" smtClean="0"/>
              <a:t>12 Full Sets of Firefighter Bunker Gear (Blackhawk FD)</a:t>
            </a:r>
          </a:p>
          <a:p>
            <a:pPr>
              <a:lnSpc>
                <a:spcPct val="120000"/>
              </a:lnSpc>
            </a:pPr>
            <a:r>
              <a:rPr lang="en-US" sz="2600" dirty="0" smtClean="0"/>
              <a:t>1 MineARC Stationary Mine Rescue Chamber</a:t>
            </a:r>
          </a:p>
          <a:p>
            <a:pPr>
              <a:lnSpc>
                <a:spcPct val="120000"/>
              </a:lnSpc>
            </a:pPr>
            <a:r>
              <a:rPr lang="en-US" sz="2600" dirty="0" smtClean="0"/>
              <a:t>1 Kennedy Mobile Mine Rescue Chamber</a:t>
            </a:r>
          </a:p>
          <a:p>
            <a:pPr>
              <a:lnSpc>
                <a:spcPct val="120000"/>
              </a:lnSpc>
            </a:pPr>
            <a:r>
              <a:rPr lang="en-US" sz="2600" dirty="0" smtClean="0"/>
              <a:t>Team Trailer</a:t>
            </a:r>
            <a:endParaRPr lang="de-DE" sz="2600" dirty="0"/>
          </a:p>
        </p:txBody>
      </p:sp>
    </p:spTree>
    <p:extLst>
      <p:ext uri="{BB962C8B-B14F-4D97-AF65-F5344CB8AC3E}">
        <p14:creationId xmlns:p14="http://schemas.microsoft.com/office/powerpoint/2010/main" val="1025608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Team Stretcher</a:t>
            </a:r>
            <a:endParaRPr lang="en-US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828800"/>
            <a:ext cx="8077200" cy="4539387"/>
          </a:xfrm>
        </p:spPr>
      </p:pic>
    </p:spTree>
    <p:extLst>
      <p:ext uri="{BB962C8B-B14F-4D97-AF65-F5344CB8AC3E}">
        <p14:creationId xmlns:p14="http://schemas.microsoft.com/office/powerpoint/2010/main" val="1476950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Rescue Team Response Protocol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4123534" cy="4495801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en-US" sz="2800" dirty="0" smtClean="0"/>
              <a:t>Support professional rescue </a:t>
            </a:r>
            <a:r>
              <a:rPr lang="en-US" sz="2800" dirty="0"/>
              <a:t>teams </a:t>
            </a:r>
            <a:r>
              <a:rPr lang="en-US" sz="2800" dirty="0" smtClean="0"/>
              <a:t>and first responders:</a:t>
            </a:r>
          </a:p>
          <a:p>
            <a:pPr lvl="1">
              <a:lnSpc>
                <a:spcPct val="110000"/>
              </a:lnSpc>
            </a:pPr>
            <a:r>
              <a:rPr lang="en-US" sz="2400" dirty="0" smtClean="0"/>
              <a:t>Access to our equipment</a:t>
            </a:r>
          </a:p>
          <a:p>
            <a:pPr lvl="1">
              <a:lnSpc>
                <a:spcPct val="110000"/>
              </a:lnSpc>
            </a:pPr>
            <a:r>
              <a:rPr lang="en-US" sz="2400" dirty="0" smtClean="0"/>
              <a:t>Surface and IC support</a:t>
            </a:r>
          </a:p>
          <a:p>
            <a:pPr lvl="1">
              <a:lnSpc>
                <a:spcPct val="110000"/>
              </a:lnSpc>
            </a:pPr>
            <a:r>
              <a:rPr lang="en-US" sz="2400" dirty="0" smtClean="0"/>
              <a:t>Presentations about mine safety </a:t>
            </a:r>
            <a:r>
              <a:rPr lang="en-US" sz="2400" dirty="0"/>
              <a:t>and </a:t>
            </a:r>
            <a:r>
              <a:rPr lang="en-US" sz="2400" dirty="0" smtClean="0"/>
              <a:t>rescue</a:t>
            </a:r>
          </a:p>
          <a:p>
            <a:pPr lvl="1">
              <a:lnSpc>
                <a:spcPct val="110000"/>
              </a:lnSpc>
            </a:pPr>
            <a:r>
              <a:rPr lang="en-US" sz="2400" dirty="0" smtClean="0"/>
              <a:t>Training at Edgar Mine</a:t>
            </a:r>
          </a:p>
          <a:p>
            <a:pPr>
              <a:lnSpc>
                <a:spcPct val="110000"/>
              </a:lnSpc>
            </a:pPr>
            <a:r>
              <a:rPr lang="en-US" sz="2800" dirty="0"/>
              <a:t>Legal </a:t>
            </a:r>
            <a:r>
              <a:rPr lang="en-US" sz="2800" dirty="0" smtClean="0"/>
              <a:t>restrictions</a:t>
            </a:r>
            <a:endParaRPr lang="en-US" sz="2800" dirty="0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4495800" y="1676400"/>
            <a:ext cx="4038600" cy="1904999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In October 2011, assisted Golden FD in the rescue of a teenager trapped in an abandoned mine</a:t>
            </a:r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 rotWithShape="1"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12"/>
          <a:stretch/>
        </p:blipFill>
        <p:spPr>
          <a:xfrm>
            <a:off x="4876800" y="3657600"/>
            <a:ext cx="3998259" cy="2174220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35" b="6901"/>
          <a:stretch/>
        </p:blipFill>
        <p:spPr>
          <a:xfrm>
            <a:off x="4098134" y="3581400"/>
            <a:ext cx="5045866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601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R2">
  <a:themeElements>
    <a:clrScheme name="CSM">
      <a:dk1>
        <a:sysClr val="windowText" lastClr="000000"/>
      </a:dk1>
      <a:lt1>
        <a:srgbClr val="92A2BD"/>
      </a:lt1>
      <a:dk2>
        <a:srgbClr val="212E4D"/>
      </a:dk2>
      <a:lt2>
        <a:srgbClr val="D2502A"/>
      </a:lt2>
      <a:accent1>
        <a:srgbClr val="212E4D"/>
      </a:accent1>
      <a:accent2>
        <a:srgbClr val="D14414"/>
      </a:accent2>
      <a:accent3>
        <a:srgbClr val="9BA3B7"/>
      </a:accent3>
      <a:accent4>
        <a:srgbClr val="D6D3D6"/>
      </a:accent4>
      <a:accent5>
        <a:srgbClr val="FF0000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Segoe UI Semibold"/>
        <a:ea typeface=""/>
        <a:cs typeface=""/>
      </a:majorFont>
      <a:minorFont>
        <a:latin typeface="Souvenir Lt BT"/>
        <a:ea typeface=""/>
        <a:cs typeface="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MR2</Template>
  <TotalTime>469</TotalTime>
  <Words>979</Words>
  <Application>Microsoft Office PowerPoint</Application>
  <PresentationFormat>On-screen Show (4:3)</PresentationFormat>
  <Paragraphs>182</Paragraphs>
  <Slides>32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MR2</vt:lpstr>
      <vt:lpstr>Colorado School of Mines Mine Rescue Program</vt:lpstr>
      <vt:lpstr>Outline</vt:lpstr>
      <vt:lpstr>Program Overview</vt:lpstr>
      <vt:lpstr>Student Rescue Team History</vt:lpstr>
      <vt:lpstr>Team Structure</vt:lpstr>
      <vt:lpstr>Edgar Experimental Mine, Idaho Springs</vt:lpstr>
      <vt:lpstr>Team Equipment</vt:lpstr>
      <vt:lpstr>Team Stretcher</vt:lpstr>
      <vt:lpstr>Rescue Team Response Protocol </vt:lpstr>
      <vt:lpstr>Training</vt:lpstr>
      <vt:lpstr>Mine Rescue Field Problems</vt:lpstr>
      <vt:lpstr>Underground Exercises</vt:lpstr>
      <vt:lpstr>Confined Space Training</vt:lpstr>
      <vt:lpstr>Fire Fighting Training</vt:lpstr>
      <vt:lpstr>Rope Rescue</vt:lpstr>
      <vt:lpstr>Mine Rescue Competitions</vt:lpstr>
      <vt:lpstr>Mine Rescue Contests</vt:lpstr>
      <vt:lpstr>Technician Competition</vt:lpstr>
      <vt:lpstr>First Aid Competition</vt:lpstr>
      <vt:lpstr>Mine Emergency Response Development Exercise (MERD)</vt:lpstr>
      <vt:lpstr>Second Biennial Intercollegiate MERD</vt:lpstr>
      <vt:lpstr>Outreach to TU Bergakademie Freiberg</vt:lpstr>
      <vt:lpstr>Current Freiberg Student Mine Rescue Program</vt:lpstr>
      <vt:lpstr>CSM Outreach in Freiberg</vt:lpstr>
      <vt:lpstr>Major Differences</vt:lpstr>
      <vt:lpstr>Rescue Team Support</vt:lpstr>
      <vt:lpstr>CSM Mine Safety and Health Program</vt:lpstr>
      <vt:lpstr>Professional Mentors</vt:lpstr>
      <vt:lpstr>Corporate Sponsors</vt:lpstr>
      <vt:lpstr>Conclusions</vt:lpstr>
      <vt:lpstr>Summary and Conclusions</vt:lpstr>
      <vt:lpstr>Thank You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Christine</dc:creator>
  <cp:lastModifiedBy>Nicole</cp:lastModifiedBy>
  <cp:revision>129</cp:revision>
  <cp:lastPrinted>2013-09-24T16:37:29Z</cp:lastPrinted>
  <dcterms:created xsi:type="dcterms:W3CDTF">2012-02-21T18:14:22Z</dcterms:created>
  <dcterms:modified xsi:type="dcterms:W3CDTF">2013-10-07T16:56:34Z</dcterms:modified>
</cp:coreProperties>
</file>